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CCC52-07F8-4E42-A086-3E2C198C5002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381B-5C00-49BC-ACB2-A46014585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elian_League" TargetMode="External"/><Relationship Id="rId2" Type="http://schemas.openxmlformats.org/officeDocument/2006/relationships/hyperlink" Target="https://en.wikipedia.org/wiki/Ancient_Gree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parta" TargetMode="External"/><Relationship Id="rId5" Type="http://schemas.openxmlformats.org/officeDocument/2006/relationships/hyperlink" Target="https://en.wikipedia.org/wiki/Peloponnesian_League" TargetMode="External"/><Relationship Id="rId4" Type="http://schemas.openxmlformats.org/officeDocument/2006/relationships/hyperlink" Target="https://en.wikipedia.org/wiki/Classical_Athen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eloponnese" TargetMode="External"/><Relationship Id="rId2" Type="http://schemas.openxmlformats.org/officeDocument/2006/relationships/hyperlink" Target="https://en.wikipedia.org/wiki/Atti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Peace_of_Nicia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ericle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ysander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Long_Wall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ncient_Greece" TargetMode="External"/><Relationship Id="rId7" Type="http://schemas.openxmlformats.org/officeDocument/2006/relationships/hyperlink" Target="https://en.wikipedia.org/wiki/Peloponnesian_War" TargetMode="External"/><Relationship Id="rId2" Type="http://schemas.openxmlformats.org/officeDocument/2006/relationships/hyperlink" Target="https://en.wikipedia.org/wiki/Peace_trea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parta" TargetMode="External"/><Relationship Id="rId5" Type="http://schemas.openxmlformats.org/officeDocument/2006/relationships/hyperlink" Target="https://en.wikipedia.org/wiki/Athens" TargetMode="External"/><Relationship Id="rId4" Type="http://schemas.openxmlformats.org/officeDocument/2006/relationships/hyperlink" Target="https://en.wikipedia.org/wiki/City-stat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icily" TargetMode="External"/><Relationship Id="rId7" Type="http://schemas.openxmlformats.org/officeDocument/2006/relationships/hyperlink" Target="https://en.wikipedia.org/wiki/Corinth" TargetMode="External"/><Relationship Id="rId2" Type="http://schemas.openxmlformats.org/officeDocument/2006/relationships/hyperlink" Target="https://en.wikipedia.org/wiki/Classical_Athe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yracuse,_Sicily" TargetMode="External"/><Relationship Id="rId5" Type="http://schemas.openxmlformats.org/officeDocument/2006/relationships/hyperlink" Target="https://en.wikipedia.org/wiki/Sparta" TargetMode="External"/><Relationship Id="rId4" Type="http://schemas.openxmlformats.org/officeDocument/2006/relationships/hyperlink" Target="https://en.wikipedia.org/wiki/Peloponnesian_W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3219450"/>
          </a:xfrm>
        </p:spPr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PELOPONNESIAN WAR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SEM-I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CC-II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MOUSUMI ROYCHOUDHURY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upload.wikimedia.org/wikipedia/commons/thumb/8/8e/Pelop_war_en.png/220px-Pelop_war_e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8915400" cy="4419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921452" y="0"/>
            <a:ext cx="3301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Sicily and the Peloponnesian War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032DCD-C19E-EC56-B70F-51AA6C385875}"/>
              </a:ext>
            </a:extLst>
          </p:cNvPr>
          <p:cNvSpPr txBox="1">
            <a:spLocks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b="1">
                <a:solidFill>
                  <a:srgbClr val="92D050"/>
                </a:solidFill>
              </a:rPr>
              <a:t>Thank You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6744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Peloponnesian War</a:t>
            </a:r>
            <a:r>
              <a:rPr lang="en-US" dirty="0"/>
              <a:t> (431–404 BC) was an </a:t>
            </a:r>
            <a:r>
              <a:rPr lang="en-US" dirty="0">
                <a:hlinkClick r:id="rId2" tooltip="Ancient Greece"/>
              </a:rPr>
              <a:t>ancient Greek</a:t>
            </a:r>
            <a:r>
              <a:rPr lang="en-US" dirty="0"/>
              <a:t> war fought by the </a:t>
            </a:r>
            <a:r>
              <a:rPr lang="en-US" dirty="0" err="1">
                <a:hlinkClick r:id="rId3" tooltip="Delian League"/>
              </a:rPr>
              <a:t>Delian</a:t>
            </a:r>
            <a:r>
              <a:rPr lang="en-US" dirty="0">
                <a:hlinkClick r:id="rId3" tooltip="Delian League"/>
              </a:rPr>
              <a:t> League</a:t>
            </a:r>
            <a:r>
              <a:rPr lang="en-US" dirty="0"/>
              <a:t> led by </a:t>
            </a:r>
            <a:r>
              <a:rPr lang="en-US" dirty="0">
                <a:hlinkClick r:id="rId4" tooltip="Classical Athens"/>
              </a:rPr>
              <a:t>Athens</a:t>
            </a:r>
            <a:r>
              <a:rPr lang="en-US" dirty="0"/>
              <a:t> against the </a:t>
            </a:r>
            <a:r>
              <a:rPr lang="en-US" dirty="0">
                <a:hlinkClick r:id="rId5" tooltip="Peloponnesian League"/>
              </a:rPr>
              <a:t>Peloponnesian League</a:t>
            </a:r>
            <a:r>
              <a:rPr lang="en-US" dirty="0"/>
              <a:t> led by </a:t>
            </a:r>
            <a:r>
              <a:rPr lang="en-US" u="sng" dirty="0">
                <a:hlinkClick r:id="rId6"/>
              </a:rPr>
              <a:t>Sparta</a:t>
            </a:r>
            <a:r>
              <a:rPr lang="en-US" dirty="0"/>
              <a:t>. Historians have traditionally divided the war into three phases. In the first phase, the </a:t>
            </a:r>
            <a:r>
              <a:rPr lang="en-US" dirty="0" err="1"/>
              <a:t>Archidamian</a:t>
            </a:r>
            <a:r>
              <a:rPr lang="en-US" dirty="0"/>
              <a:t> War, Sparta launched repeated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invasions of </a:t>
            </a:r>
            <a:r>
              <a:rPr lang="en-US" dirty="0">
                <a:hlinkClick r:id="rId2" tooltip="Attica"/>
              </a:rPr>
              <a:t>Attica</a:t>
            </a:r>
            <a:r>
              <a:rPr lang="en-US" dirty="0"/>
              <a:t>, while Athens took advantage of its naval supremacy to raid the coast of the </a:t>
            </a:r>
            <a:r>
              <a:rPr lang="en-US" dirty="0">
                <a:hlinkClick r:id="rId3" tooltip="Peloponnese"/>
              </a:rPr>
              <a:t>Peloponnese</a:t>
            </a:r>
            <a:r>
              <a:rPr lang="en-US" dirty="0"/>
              <a:t> and attempt to suppress signs of unrest in its empire. This period of the war was concluded in 421 BC, with the signing of the </a:t>
            </a:r>
            <a:r>
              <a:rPr lang="en-US" dirty="0">
                <a:hlinkClick r:id="rId4" tooltip="Peace of Nicias"/>
              </a:rPr>
              <a:t>Peace of Nicias</a:t>
            </a:r>
            <a:r>
              <a:rPr lang="en-US" dirty="0"/>
              <a:t>. That treaty, however, was soon undermined by renewed fighting in the Peloponnese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5/52/Perikles_bust.jpg/220px-Perikles_bu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90600"/>
            <a:ext cx="6553200" cy="52578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505200" y="0"/>
            <a:ext cx="266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/>
              <a:t> </a:t>
            </a:r>
            <a:r>
              <a:rPr lang="en-US" sz="4800" u="sng" dirty="0">
                <a:hlinkClick r:id="rId3"/>
              </a:rPr>
              <a:t>Pericles</a:t>
            </a:r>
            <a:endParaRPr lang="en-US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upload.wikimedia.org/wikipedia/commons/thumb/8/80/Destruction_of_the_Athenian_army_at_Syracuse.jpg/220px-Destruction_of_the_Athenian_army_at_Syrac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90600"/>
            <a:ext cx="7315200" cy="48768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828800" y="381000"/>
            <a:ext cx="71919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FFC000"/>
                </a:solidFill>
              </a:rPr>
              <a:t>Destruction of the Athenian army</a:t>
            </a: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upload.wikimedia.org/wikipedia/commons/thumb/8/8e/Lysander_outside_the_walls_of_Athens_19th_century_lithograph.jpg/220px-Lysander_outside_the_walls_of_Athens_19th_century_lithograp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66800"/>
            <a:ext cx="6934200" cy="42672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438400" y="152400"/>
            <a:ext cx="457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Lysander outside the walls of Athens. 19th century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upload.wikimedia.org/wikipedia/commons/thumb/5/55/Lysander_has_the_walls_of_Athens_demolished.jpg/220px-Lysander_has_the_walls_of_Athens_demolish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76400"/>
            <a:ext cx="8077200" cy="4038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514600" y="4572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The Spartan general </a:t>
            </a:r>
            <a:r>
              <a:rPr lang="en-US" sz="2000" dirty="0">
                <a:solidFill>
                  <a:srgbClr val="C00000"/>
                </a:solidFill>
                <a:hlinkClick r:id="rId3" tooltip="Lysander"/>
              </a:rPr>
              <a:t>Lysander</a:t>
            </a:r>
            <a:r>
              <a:rPr lang="en-US" sz="2000" dirty="0">
                <a:solidFill>
                  <a:srgbClr val="C00000"/>
                </a:solidFill>
              </a:rPr>
              <a:t> has the </a:t>
            </a:r>
            <a:r>
              <a:rPr lang="en-US" sz="2000" u="sng" dirty="0">
                <a:solidFill>
                  <a:srgbClr val="C00000"/>
                </a:solidFill>
                <a:hlinkClick r:id="rId4"/>
              </a:rPr>
              <a:t>walls of Athens</a:t>
            </a:r>
            <a:r>
              <a:rPr lang="en-US" sz="2000" dirty="0">
                <a:solidFill>
                  <a:srgbClr val="C00000"/>
                </a:solidFill>
              </a:rPr>
              <a:t> demolished in 404 BC, as a result of the Athenian defeat in the Peloponnesian </a:t>
            </a:r>
            <a:r>
              <a:rPr lang="en-US" sz="2000" dirty="0" err="1">
                <a:solidFill>
                  <a:srgbClr val="C00000"/>
                </a:solidFill>
              </a:rPr>
              <a:t>Wa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Peace of Nicias (421 BC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Peace of Nicias</a:t>
            </a:r>
            <a:r>
              <a:rPr lang="en-US" dirty="0"/>
              <a:t>, also known as the </a:t>
            </a:r>
            <a:r>
              <a:rPr lang="en-US" b="1" dirty="0"/>
              <a:t>Fifty-Year Peace</a:t>
            </a:r>
            <a:r>
              <a:rPr lang="en-US" dirty="0"/>
              <a:t>, was a </a:t>
            </a:r>
            <a:r>
              <a:rPr lang="en-US" dirty="0">
                <a:hlinkClick r:id="rId2" tooltip="Peace treaty"/>
              </a:rPr>
              <a:t>peace treaty</a:t>
            </a:r>
            <a:r>
              <a:rPr lang="en-US" dirty="0"/>
              <a:t> signed between the </a:t>
            </a:r>
            <a:r>
              <a:rPr lang="en-US" dirty="0">
                <a:hlinkClick r:id="rId3" tooltip="Ancient Greece"/>
              </a:rPr>
              <a:t>Greek</a:t>
            </a:r>
            <a:r>
              <a:rPr lang="en-US" dirty="0"/>
              <a:t> </a:t>
            </a:r>
            <a:r>
              <a:rPr lang="en-US" dirty="0">
                <a:hlinkClick r:id="rId4" tooltip="City-state"/>
              </a:rPr>
              <a:t>city-states</a:t>
            </a:r>
            <a:r>
              <a:rPr lang="en-US" dirty="0"/>
              <a:t> of </a:t>
            </a:r>
            <a:r>
              <a:rPr lang="en-US" dirty="0">
                <a:hlinkClick r:id="rId5" tooltip="Athens"/>
              </a:rPr>
              <a:t>Athens</a:t>
            </a:r>
            <a:r>
              <a:rPr lang="en-US" dirty="0"/>
              <a:t> and </a:t>
            </a:r>
            <a:r>
              <a:rPr lang="en-US" dirty="0">
                <a:hlinkClick r:id="rId6" tooltip="Sparta"/>
              </a:rPr>
              <a:t>Sparta</a:t>
            </a:r>
            <a:r>
              <a:rPr lang="en-US" dirty="0"/>
              <a:t> in March 421 BC, ending the first half of the </a:t>
            </a:r>
            <a:r>
              <a:rPr lang="en-US" dirty="0">
                <a:hlinkClick r:id="rId7" tooltip="Peloponnesian War"/>
              </a:rPr>
              <a:t>Peloponnesian War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>
                <a:solidFill>
                  <a:srgbClr val="92D050"/>
                </a:solidFill>
              </a:rPr>
              <a:t>Sicilian Expedition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Sicilian Expedition</a:t>
            </a:r>
            <a:r>
              <a:rPr lang="en-US" dirty="0"/>
              <a:t> was an </a:t>
            </a:r>
            <a:r>
              <a:rPr lang="en-US" dirty="0">
                <a:hlinkClick r:id="rId2" tooltip="Classical Athens"/>
              </a:rPr>
              <a:t>Athenian</a:t>
            </a:r>
            <a:r>
              <a:rPr lang="en-US" dirty="0"/>
              <a:t> military expedition to </a:t>
            </a:r>
            <a:r>
              <a:rPr lang="en-US" dirty="0">
                <a:hlinkClick r:id="rId3" tooltip="Sicily"/>
              </a:rPr>
              <a:t>Sicily</a:t>
            </a:r>
            <a:r>
              <a:rPr lang="en-US" dirty="0"/>
              <a:t>, which took place 415–413 BC during the </a:t>
            </a:r>
            <a:r>
              <a:rPr lang="en-US" dirty="0">
                <a:hlinkClick r:id="rId4" tooltip="Peloponnesian War"/>
              </a:rPr>
              <a:t>Peloponnesian War</a:t>
            </a:r>
            <a:r>
              <a:rPr lang="en-US" dirty="0"/>
              <a:t> between the Athenian empire on one side and </a:t>
            </a:r>
            <a:r>
              <a:rPr lang="en-US" dirty="0">
                <a:hlinkClick r:id="rId5" tooltip="Sparta"/>
              </a:rPr>
              <a:t>Sparta</a:t>
            </a:r>
            <a:r>
              <a:rPr lang="en-US" dirty="0"/>
              <a:t>, </a:t>
            </a:r>
            <a:r>
              <a:rPr lang="en-US" dirty="0">
                <a:hlinkClick r:id="rId6" tooltip="Syracuse, Sicily"/>
              </a:rPr>
              <a:t>Syracuse</a:t>
            </a:r>
            <a:r>
              <a:rPr lang="en-US" dirty="0"/>
              <a:t> and </a:t>
            </a:r>
            <a:r>
              <a:rPr lang="en-US" dirty="0">
                <a:hlinkClick r:id="rId7" tooltip="Corinth"/>
              </a:rPr>
              <a:t>Corinth</a:t>
            </a:r>
            <a:r>
              <a:rPr lang="en-US" dirty="0"/>
              <a:t> on the other. The expedition ended in a devastating defeat of the Athenian forces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5C4B797F-950F-5277-FBC1-0D6CCCA7C049}"/>
              </a:ext>
            </a:extLst>
          </p:cNvPr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b="1">
                <a:solidFill>
                  <a:srgbClr val="92D050"/>
                </a:solidFill>
              </a:rPr>
              <a:t>Sicilian Expedition</a:t>
            </a:r>
            <a:r>
              <a:rPr lang="en-US"/>
              <a:t/>
            </a:r>
            <a:br>
              <a:rPr lang="en-US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44</Words>
  <Application>Microsoft Office PowerPoint</Application>
  <PresentationFormat>On-screen Show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PELOPONNESIAN WAR</vt:lpstr>
      <vt:lpstr>Slide 2</vt:lpstr>
      <vt:lpstr>Slide 3</vt:lpstr>
      <vt:lpstr>Slide 4</vt:lpstr>
      <vt:lpstr>Slide 5</vt:lpstr>
      <vt:lpstr>Slide 6</vt:lpstr>
      <vt:lpstr>Slide 7</vt:lpstr>
      <vt:lpstr>Peace of Nicias (421 BC)</vt:lpstr>
      <vt:lpstr>Sicilian Expedition 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24</cp:revision>
  <dcterms:created xsi:type="dcterms:W3CDTF">2019-07-18T07:18:46Z</dcterms:created>
  <dcterms:modified xsi:type="dcterms:W3CDTF">2022-12-20T08:44:55Z</dcterms:modified>
</cp:coreProperties>
</file>